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90" d="100"/>
          <a:sy n="90" d="100"/>
        </p:scale>
        <p:origin x="48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7/21/2021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7/21/2021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7/21/2021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7/21/2021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7/21/2021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7/21/2021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7/21/2021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apstudents.collegeboard.org/courses/ap-psycholog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AP Psychology Exam</a:t>
            </a:r>
          </a:p>
        </p:txBody>
      </p:sp>
      <p:sp>
        <p:nvSpPr>
          <p:cNvPr id="3" name="Subtitle 2"/>
          <p:cNvSpPr>
            <a:spLocks noGrp="1"/>
          </p:cNvSpPr>
          <p:nvPr>
            <p:ph type="subTitle" idx="1"/>
          </p:nvPr>
        </p:nvSpPr>
        <p:spPr/>
        <p:txBody>
          <a:bodyPr/>
          <a:lstStyle/>
          <a:p>
            <a:r>
              <a:rPr lang="en-US" dirty="0"/>
              <a:t>Tuesday, May 3</a:t>
            </a:r>
            <a:r>
              <a:rPr lang="en-US" baseline="30000" dirty="0"/>
              <a:t>th</a:t>
            </a:r>
            <a:r>
              <a:rPr lang="en-US" dirty="0"/>
              <a:t> at noon</a:t>
            </a:r>
          </a:p>
        </p:txBody>
      </p:sp>
    </p:spTree>
    <p:extLst>
      <p:ext uri="{BB962C8B-B14F-4D97-AF65-F5344CB8AC3E}">
        <p14:creationId xmlns:p14="http://schemas.microsoft.com/office/powerpoint/2010/main" val="2509402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format</a:t>
            </a:r>
          </a:p>
        </p:txBody>
      </p:sp>
      <p:sp>
        <p:nvSpPr>
          <p:cNvPr id="3" name="Content Placeholder 2"/>
          <p:cNvSpPr>
            <a:spLocks noGrp="1"/>
          </p:cNvSpPr>
          <p:nvPr>
            <p:ph idx="1"/>
          </p:nvPr>
        </p:nvSpPr>
        <p:spPr>
          <a:xfrm>
            <a:off x="489397" y="1906073"/>
            <a:ext cx="11016803" cy="4829577"/>
          </a:xfrm>
        </p:spPr>
        <p:txBody>
          <a:bodyPr>
            <a:normAutofit fontScale="92500" lnSpcReduction="10000"/>
          </a:bodyPr>
          <a:lstStyle/>
          <a:p>
            <a:r>
              <a:rPr lang="en-US" dirty="0"/>
              <a:t>Tuesday, </a:t>
            </a:r>
            <a:r>
              <a:rPr lang="en-US"/>
              <a:t>May 3</a:t>
            </a:r>
            <a:r>
              <a:rPr lang="en-US" baseline="30000"/>
              <a:t>th</a:t>
            </a:r>
            <a:r>
              <a:rPr lang="en-US"/>
              <a:t>, 2022 </a:t>
            </a:r>
            <a:r>
              <a:rPr lang="en-US" dirty="0"/>
              <a:t>at noon</a:t>
            </a:r>
          </a:p>
          <a:p>
            <a:r>
              <a:rPr lang="en-US" dirty="0"/>
              <a:t>2 hours</a:t>
            </a:r>
          </a:p>
          <a:p>
            <a:r>
              <a:rPr lang="en-US" dirty="0"/>
              <a:t>2 sections</a:t>
            </a:r>
          </a:p>
          <a:p>
            <a:r>
              <a:rPr lang="en-US" b="1" dirty="0"/>
              <a:t>Section 1: Multiple choice</a:t>
            </a:r>
          </a:p>
          <a:p>
            <a:pPr lvl="1"/>
            <a:r>
              <a:rPr lang="en-US" dirty="0"/>
              <a:t>70 minutes, 100 questions, 66.7% of exam score, about 42 seconds per question</a:t>
            </a:r>
          </a:p>
          <a:p>
            <a:pPr lvl="1"/>
            <a:r>
              <a:rPr lang="en-US" dirty="0"/>
              <a:t>Define and explain content from a range of course topics</a:t>
            </a:r>
          </a:p>
          <a:p>
            <a:pPr lvl="1"/>
            <a:r>
              <a:rPr lang="en-US" dirty="0"/>
              <a:t>Apply skills of comparison and interpretation to course concepts, theories, and scientific methods</a:t>
            </a:r>
          </a:p>
          <a:p>
            <a:pPr lvl="1"/>
            <a:r>
              <a:rPr lang="en-US" dirty="0"/>
              <a:t>Use skills from three categories: concept understanding, data analysis, scientific investigation</a:t>
            </a:r>
          </a:p>
          <a:p>
            <a:r>
              <a:rPr lang="en-US" b="1" dirty="0"/>
              <a:t>Section 2: Free-response questions (FRQ)</a:t>
            </a:r>
          </a:p>
          <a:p>
            <a:pPr lvl="1"/>
            <a:r>
              <a:rPr lang="en-US" dirty="0"/>
              <a:t>50 minutes, 2 questions, 33.3% of exam score</a:t>
            </a:r>
          </a:p>
          <a:p>
            <a:pPr lvl="1"/>
            <a:r>
              <a:rPr lang="en-US" dirty="0"/>
              <a:t>Question 1: Concept Application assesses students’ ability to explain behavior and apply theories and perspectives in authentic contexts. (7 points)</a:t>
            </a:r>
          </a:p>
          <a:p>
            <a:pPr lvl="1"/>
            <a:r>
              <a:rPr lang="en-US" dirty="0"/>
              <a:t>Question 2: Research Design assesses students’ ability to analyze psychological research studies, including analyzing and interpreting quantitative data. (7 points)</a:t>
            </a:r>
          </a:p>
        </p:txBody>
      </p:sp>
    </p:spTree>
    <p:extLst>
      <p:ext uri="{BB962C8B-B14F-4D97-AF65-F5344CB8AC3E}">
        <p14:creationId xmlns:p14="http://schemas.microsoft.com/office/powerpoint/2010/main" val="1873437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Skills required</a:t>
            </a:r>
          </a:p>
        </p:txBody>
      </p:sp>
      <p:sp>
        <p:nvSpPr>
          <p:cNvPr id="3" name="Content Placeholder 2"/>
          <p:cNvSpPr>
            <a:spLocks noGrp="1"/>
          </p:cNvSpPr>
          <p:nvPr>
            <p:ph idx="1"/>
          </p:nvPr>
        </p:nvSpPr>
        <p:spPr/>
        <p:txBody>
          <a:bodyPr>
            <a:normAutofit fontScale="92500" lnSpcReduction="10000"/>
          </a:bodyPr>
          <a:lstStyle/>
          <a:p>
            <a:r>
              <a:rPr lang="en-US" dirty="0"/>
              <a:t>The AP Psychology Exam includes a 70-minute multiple-choice section that accounts for two-thirds of the exam grade and a 50-minute free-response section made up of two questions that accounts for one-third of the exam grade.</a:t>
            </a:r>
          </a:p>
          <a:p>
            <a:r>
              <a:rPr lang="en-US" dirty="0"/>
              <a:t>Multiple-choice scores are based on the number of questions answered correctly. Points are not deducted for incorrect answers, and no points are awarded for unanswered questions. Because points are not deducted for incorrect answers, students are encouraged to answer all multiple-choice questions. On questions they do not know the correct answer to, students should eliminate as many choices as they can, and then select the best answer among the remaining choices.</a:t>
            </a:r>
          </a:p>
          <a:p>
            <a:r>
              <a:rPr lang="en-US" dirty="0"/>
              <a:t>Free-response questions are an appropriate tool for evaluating a student’s mastery of scientific research principles and ability to make connections among constructs from different psychological domains (e.g., development, personality, learning). Students may be asked to analyze a general problem in psychology (e.g., depression, adaptation) using concepts from different theoretical frameworks or subdomains in the field, or to design, analyze, or critique a research study.</a:t>
            </a:r>
          </a:p>
        </p:txBody>
      </p:sp>
    </p:spTree>
    <p:extLst>
      <p:ext uri="{BB962C8B-B14F-4D97-AF65-F5344CB8AC3E}">
        <p14:creationId xmlns:p14="http://schemas.microsoft.com/office/powerpoint/2010/main" val="2193140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Preparing in class</a:t>
            </a:r>
          </a:p>
        </p:txBody>
      </p:sp>
      <p:sp>
        <p:nvSpPr>
          <p:cNvPr id="3" name="Content Placeholder 2"/>
          <p:cNvSpPr>
            <a:spLocks noGrp="1"/>
          </p:cNvSpPr>
          <p:nvPr>
            <p:ph idx="1"/>
          </p:nvPr>
        </p:nvSpPr>
        <p:spPr/>
        <p:txBody>
          <a:bodyPr>
            <a:normAutofit lnSpcReduction="10000"/>
          </a:bodyPr>
          <a:lstStyle/>
          <a:p>
            <a:r>
              <a:rPr lang="en-US" dirty="0"/>
              <a:t>Each unit throughout the year will cover 1-2 chapters, lasting 2-3 weeks</a:t>
            </a:r>
          </a:p>
          <a:p>
            <a:r>
              <a:rPr lang="en-US" dirty="0"/>
              <a:t>Each unit covers one of the nine topics outlined by College Board</a:t>
            </a:r>
          </a:p>
          <a:p>
            <a:r>
              <a:rPr lang="en-US" dirty="0"/>
              <a:t>There will be a unit test for each unit (2-3 weeks)</a:t>
            </a:r>
          </a:p>
          <a:p>
            <a:pPr lvl="1"/>
            <a:r>
              <a:rPr lang="en-US" dirty="0"/>
              <a:t>Timing and grading will mimic AP exam, adjusted slightly to accommodate knowing that these tests are unique</a:t>
            </a:r>
          </a:p>
          <a:p>
            <a:r>
              <a:rPr lang="en-US" dirty="0"/>
              <a:t>These go into the summative assessment category that is 60% of your grade</a:t>
            </a:r>
          </a:p>
          <a:p>
            <a:r>
              <a:rPr lang="en-US" dirty="0"/>
              <a:t>Scores will be entered as the raw score.</a:t>
            </a:r>
          </a:p>
          <a:p>
            <a:r>
              <a:rPr lang="en-US" dirty="0"/>
              <a:t>Test corrections will be given </a:t>
            </a:r>
          </a:p>
          <a:p>
            <a:r>
              <a:rPr lang="en-US" dirty="0"/>
              <a:t>All or none- if all are completed, raw score gets converted to score with AP curve based on average AP Psychology exam curve</a:t>
            </a:r>
          </a:p>
          <a:p>
            <a:r>
              <a:rPr lang="en-US" dirty="0"/>
              <a:t>Smaller quizzes will also be put into the summative assessment </a:t>
            </a:r>
          </a:p>
        </p:txBody>
      </p:sp>
    </p:spTree>
    <p:extLst>
      <p:ext uri="{BB962C8B-B14F-4D97-AF65-F5344CB8AC3E}">
        <p14:creationId xmlns:p14="http://schemas.microsoft.com/office/powerpoint/2010/main" val="3817065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 College Board Website</a:t>
            </a:r>
          </a:p>
        </p:txBody>
      </p:sp>
      <p:sp>
        <p:nvSpPr>
          <p:cNvPr id="3" name="Content Placeholder 2"/>
          <p:cNvSpPr>
            <a:spLocks noGrp="1"/>
          </p:cNvSpPr>
          <p:nvPr>
            <p:ph idx="1"/>
          </p:nvPr>
        </p:nvSpPr>
        <p:spPr/>
        <p:txBody>
          <a:bodyPr/>
          <a:lstStyle/>
          <a:p>
            <a:r>
              <a:rPr lang="en-US">
                <a:hlinkClick r:id="rId2"/>
              </a:rPr>
              <a:t>https://apstudents.collegeboard.org/courses/ap-psychology</a:t>
            </a:r>
            <a:r>
              <a:rPr lang="en-US"/>
              <a:t> </a:t>
            </a:r>
            <a:endParaRPr lang="en-US" dirty="0"/>
          </a:p>
        </p:txBody>
      </p:sp>
    </p:spTree>
    <p:extLst>
      <p:ext uri="{BB962C8B-B14F-4D97-AF65-F5344CB8AC3E}">
        <p14:creationId xmlns:p14="http://schemas.microsoft.com/office/powerpoint/2010/main" val="2468623711"/>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TM04033937[[fn=Vapor Trail]]</Template>
  <TotalTime>68</TotalTime>
  <Words>487</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Century Gothic</vt:lpstr>
      <vt:lpstr>Vapor Trail</vt:lpstr>
      <vt:lpstr>AP Psychology Exam</vt:lpstr>
      <vt:lpstr>format</vt:lpstr>
      <vt:lpstr>Skills required</vt:lpstr>
      <vt:lpstr>Preparing in class</vt:lpstr>
      <vt:lpstr>AP College Board Website</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Psychology Exam</dc:title>
  <dc:creator>Reynolds, Allison</dc:creator>
  <cp:lastModifiedBy>Reynolds, Allison</cp:lastModifiedBy>
  <cp:revision>9</cp:revision>
  <dcterms:created xsi:type="dcterms:W3CDTF">2018-08-29T15:03:13Z</dcterms:created>
  <dcterms:modified xsi:type="dcterms:W3CDTF">2021-07-21T14:10:30Z</dcterms:modified>
</cp:coreProperties>
</file>